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874427b01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874427b01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874427b0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874427b0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85b8de9f9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85b8de9f9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85b8de9f9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85b8de9f9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874427b01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874427b01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874427b01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874427b01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874427b01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874427b01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874427b01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874427b01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ithub.com/AlwaysHumble/random-forest-homo-enc/tree/master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Relationship Id="rId4" Type="http://schemas.openxmlformats.org/officeDocument/2006/relationships/image" Target="../media/image4.jpg"/><Relationship Id="rId5" Type="http://schemas.openxmlformats.org/officeDocument/2006/relationships/image" Target="../media/image3.jpg"/><Relationship Id="rId6" Type="http://schemas.openxmlformats.org/officeDocument/2006/relationships/image" Target="../media/image2.jpg"/><Relationship Id="rId7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111400" cy="20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Blindfolded Evaluation of Decision Trees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Homomorphic Encryption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 and Future Work</a:t>
            </a:r>
            <a:endParaRPr/>
          </a:p>
        </p:txBody>
      </p:sp>
      <p:sp>
        <p:nvSpPr>
          <p:cNvPr id="283" name="Google Shape;283;p26"/>
          <p:cNvSpPr txBox="1"/>
          <p:nvPr>
            <p:ph idx="1" type="body"/>
          </p:nvPr>
        </p:nvSpPr>
        <p:spPr>
          <a:xfrm>
            <a:off x="1297500" y="1567550"/>
            <a:ext cx="6733500" cy="31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Code can be found at Github Repo : </a:t>
            </a:r>
            <a:r>
              <a:rPr lang="en-GB" sz="1500" u="sng">
                <a:solidFill>
                  <a:schemeClr val="hlink"/>
                </a:solidFill>
                <a:hlinkClick r:id="rId3"/>
              </a:rPr>
              <a:t>https://github.com/AlwaysHumble/random-forest-homo-enc/tree/master</a:t>
            </a:r>
            <a:endParaRPr sz="24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 </a:t>
            </a:r>
            <a:r>
              <a:rPr lang="en-GB" sz="2000"/>
              <a:t>Future Work includes multi-party implementation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Faster implementation for more depth of tree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Accommodating  Floating-point decimals for comparison by CKKS tools in Python.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7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289" name="Google Shape;289;p27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290" name="Google Shape;290;p27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91" name="Google Shape;291;p2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99" name="Google Shape;299;p27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27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1" name="Google Shape;301;p27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02" name="Google Shape;302;p27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7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7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7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6" name="Google Shape;306;p27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27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8" name="Google Shape;308;p27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09" name="Google Shape;309;p27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7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7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7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3" name="Google Shape;313;p27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14" name="Google Shape;314;p27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5" name="Google Shape;315;p27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16" name="Google Shape;316;p27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7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7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7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0" name="Google Shape;320;p27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21" name="Google Shape;321;p27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2" name="Google Shape;322;p27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23" name="Google Shape;323;p27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27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25" name="Google Shape;325;p27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26" name="Google Shape;326;p27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27" name="Google Shape;327;p27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7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7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7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7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7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7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7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5" name="Google Shape;335;p27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823850" y="658050"/>
            <a:ext cx="4923900" cy="389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Original Paper from 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Asma Aloufi, Peizhao Hu, Harry W. H. Wong, Sherman Chow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Presenters: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Karan Naidu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Pranav Vardia</a:t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240" name="Google Shape;240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000"/>
              <a:t>In this implementation we have considered client-server architecture.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Client sends the encrypted inputs to the server, who then evaluates and sends back the final encrypted result.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Evaluation</a:t>
            </a:r>
            <a:endParaRPr/>
          </a:p>
        </p:txBody>
      </p:sp>
      <p:sp>
        <p:nvSpPr>
          <p:cNvPr id="246" name="Google Shape;246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Secure </a:t>
            </a:r>
            <a:r>
              <a:rPr lang="en-GB" sz="2000"/>
              <a:t>Comparison</a:t>
            </a:r>
            <a:r>
              <a:rPr lang="en-GB" sz="2000"/>
              <a:t> protocol</a:t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Given encrypted x and y, returns enc(1) if x &lt; y.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b</a:t>
            </a:r>
            <a:r>
              <a:rPr lang="en-GB" sz="2000"/>
              <a:t> = (x</a:t>
            </a:r>
            <a:r>
              <a:rPr baseline="-25000" lang="en-GB" sz="2000"/>
              <a:t>l-1</a:t>
            </a:r>
            <a:r>
              <a:rPr lang="en-GB" sz="2000"/>
              <a:t> &lt; y</a:t>
            </a:r>
            <a:r>
              <a:rPr baseline="-25000" lang="en-GB" sz="2000"/>
              <a:t>l-1</a:t>
            </a:r>
            <a:r>
              <a:rPr lang="en-GB" sz="2000"/>
              <a:t>) or ((x</a:t>
            </a:r>
            <a:r>
              <a:rPr baseline="-25000" lang="en-GB" sz="2000"/>
              <a:t>l-1</a:t>
            </a:r>
            <a:r>
              <a:rPr lang="en-GB" sz="2000"/>
              <a:t> = y</a:t>
            </a:r>
            <a:r>
              <a:rPr baseline="-25000" lang="en-GB" sz="2000"/>
              <a:t>l-1</a:t>
            </a:r>
            <a:r>
              <a:rPr lang="en-GB" sz="2000"/>
              <a:t>) and (x</a:t>
            </a:r>
            <a:r>
              <a:rPr baseline="-25000" lang="en-GB" sz="2000"/>
              <a:t>l-2</a:t>
            </a:r>
            <a:r>
              <a:rPr lang="en-GB" sz="2000"/>
              <a:t> &lt; y</a:t>
            </a:r>
            <a:r>
              <a:rPr baseline="-25000" lang="en-GB" sz="2000"/>
              <a:t>l-2</a:t>
            </a:r>
            <a:r>
              <a:rPr lang="en-GB" sz="2000"/>
              <a:t>)) .....or ((x</a:t>
            </a:r>
            <a:r>
              <a:rPr baseline="-25000" lang="en-GB" sz="2000"/>
              <a:t>l-1</a:t>
            </a:r>
            <a:r>
              <a:rPr lang="en-GB" sz="2000"/>
              <a:t> = y</a:t>
            </a:r>
            <a:r>
              <a:rPr baseline="-25000" lang="en-GB" sz="2000"/>
              <a:t>l-1</a:t>
            </a:r>
            <a:r>
              <a:rPr lang="en-GB" sz="2000"/>
              <a:t>)(x</a:t>
            </a:r>
            <a:r>
              <a:rPr baseline="-25000" lang="en-GB" sz="2000"/>
              <a:t>l-2</a:t>
            </a:r>
            <a:r>
              <a:rPr lang="en-GB" sz="2000"/>
              <a:t> = y</a:t>
            </a:r>
            <a:r>
              <a:rPr baseline="-25000" lang="en-GB" sz="2000"/>
              <a:t>l-2</a:t>
            </a:r>
            <a:r>
              <a:rPr lang="en-GB" sz="2000"/>
              <a:t>)....(x</a:t>
            </a:r>
            <a:r>
              <a:rPr baseline="-25000" lang="en-GB" sz="2000"/>
              <a:t>1</a:t>
            </a:r>
            <a:r>
              <a:rPr lang="en-GB" sz="2000"/>
              <a:t> = y</a:t>
            </a:r>
            <a:r>
              <a:rPr baseline="-25000" lang="en-GB" sz="2000"/>
              <a:t>1</a:t>
            </a:r>
            <a:r>
              <a:rPr lang="en-GB" sz="2000"/>
              <a:t>)(x</a:t>
            </a:r>
            <a:r>
              <a:rPr baseline="-25000" lang="en-GB" sz="2000"/>
              <a:t>0</a:t>
            </a:r>
            <a:r>
              <a:rPr lang="en-GB" sz="2000"/>
              <a:t> &lt; y</a:t>
            </a:r>
            <a:r>
              <a:rPr baseline="-25000" lang="en-GB" sz="2000"/>
              <a:t>0</a:t>
            </a:r>
            <a:r>
              <a:rPr lang="en-GB" sz="2000"/>
              <a:t>))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This encrypted bit b is obtained for each decision node.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Evaluation</a:t>
            </a:r>
            <a:endParaRPr/>
          </a:p>
        </p:txBody>
      </p:sp>
      <p:sp>
        <p:nvSpPr>
          <p:cNvPr id="252" name="Google Shape;252;p21"/>
          <p:cNvSpPr txBox="1"/>
          <p:nvPr>
            <p:ph idx="1" type="body"/>
          </p:nvPr>
        </p:nvSpPr>
        <p:spPr>
          <a:xfrm>
            <a:off x="1297500" y="1567550"/>
            <a:ext cx="7281600" cy="33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Polynomial evaluation</a:t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Given this DT.  Evaluation of d</a:t>
            </a:r>
            <a:r>
              <a:rPr baseline="-25000" lang="en-GB" sz="2000"/>
              <a:t>0</a:t>
            </a:r>
            <a:r>
              <a:rPr lang="en-GB" sz="2000"/>
              <a:t> and d</a:t>
            </a:r>
            <a:r>
              <a:rPr baseline="-25000" lang="en-GB" sz="2000"/>
              <a:t>1</a:t>
            </a:r>
            <a:r>
              <a:rPr lang="en-GB" sz="2000"/>
              <a:t> returns b</a:t>
            </a:r>
            <a:r>
              <a:rPr baseline="-25000" lang="en-GB" sz="2000"/>
              <a:t>0</a:t>
            </a:r>
            <a:r>
              <a:rPr lang="en-GB" sz="2000"/>
              <a:t> and b</a:t>
            </a:r>
            <a:r>
              <a:rPr baseline="-25000" lang="en-GB" sz="2000"/>
              <a:t>1</a:t>
            </a:r>
            <a:r>
              <a:rPr lang="en-GB" sz="2000"/>
              <a:t>.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Final output is ‘OR’ of all possible paths.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v</a:t>
            </a:r>
            <a:r>
              <a:rPr lang="en-GB" sz="2000"/>
              <a:t> = b</a:t>
            </a:r>
            <a:r>
              <a:rPr baseline="-25000" lang="en-GB" sz="2000"/>
              <a:t>0</a:t>
            </a:r>
            <a:r>
              <a:rPr lang="en-GB" sz="2000"/>
              <a:t>l</a:t>
            </a:r>
            <a:r>
              <a:rPr baseline="-25000" lang="en-GB" sz="2000"/>
              <a:t>0</a:t>
            </a:r>
            <a:r>
              <a:rPr lang="en-GB" sz="2000"/>
              <a:t> + (1-b</a:t>
            </a:r>
            <a:r>
              <a:rPr baseline="-25000" lang="en-GB" sz="2000"/>
              <a:t>0</a:t>
            </a:r>
            <a:r>
              <a:rPr lang="en-GB" sz="2000"/>
              <a:t>)(b</a:t>
            </a:r>
            <a:r>
              <a:rPr baseline="-25000" lang="en-GB" sz="2000"/>
              <a:t>1</a:t>
            </a:r>
            <a:r>
              <a:rPr lang="en-GB" sz="2000"/>
              <a:t>l</a:t>
            </a:r>
            <a:r>
              <a:rPr baseline="-25000" lang="en-GB" sz="2000"/>
              <a:t>1</a:t>
            </a:r>
            <a:r>
              <a:rPr lang="en-GB" sz="2000"/>
              <a:t> + (1-b</a:t>
            </a:r>
            <a:r>
              <a:rPr baseline="-25000" lang="en-GB" sz="2000"/>
              <a:t>1</a:t>
            </a:r>
            <a:r>
              <a:rPr lang="en-GB" sz="2000"/>
              <a:t>)l</a:t>
            </a:r>
            <a:r>
              <a:rPr baseline="-25000" lang="en-GB" sz="2000"/>
              <a:t>2</a:t>
            </a:r>
            <a:r>
              <a:rPr lang="en-GB" sz="2000"/>
              <a:t>)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253" name="Google Shape;25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8150" y="3173323"/>
            <a:ext cx="2066850" cy="166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Implementation</a:t>
            </a:r>
            <a:endParaRPr/>
          </a:p>
        </p:txBody>
      </p:sp>
      <p:sp>
        <p:nvSpPr>
          <p:cNvPr id="259" name="Google Shape;259;p22"/>
          <p:cNvSpPr txBox="1"/>
          <p:nvPr>
            <p:ph idx="1" type="body"/>
          </p:nvPr>
        </p:nvSpPr>
        <p:spPr>
          <a:xfrm>
            <a:off x="1297500" y="1567550"/>
            <a:ext cx="6733500" cy="31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-GB" sz="2000"/>
              <a:t>Implemented in Two-party Setting </a:t>
            </a:r>
            <a:endParaRPr sz="20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-GB" sz="2000"/>
              <a:t>Python Language used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Focus on Sec Comp Protocol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Multi-Key Scheme not used due to no available libraries and resources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Decision Tree  training implemented using Pandas  and Sklearn libraries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/>
              <a:t>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Implementation</a:t>
            </a:r>
            <a:endParaRPr/>
          </a:p>
        </p:txBody>
      </p:sp>
      <p:sp>
        <p:nvSpPr>
          <p:cNvPr id="265" name="Google Shape;265;p23"/>
          <p:cNvSpPr txBox="1"/>
          <p:nvPr>
            <p:ph idx="1" type="body"/>
          </p:nvPr>
        </p:nvSpPr>
        <p:spPr>
          <a:xfrm>
            <a:off x="1297500" y="1567550"/>
            <a:ext cx="6733500" cy="31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Encryptions and Computations done using PyFhel library.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PyFhel  library uses HeLib library as a backend.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Allows operations such as addition, multiplication on vectors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Run on Intel Dual Core i5, 8 GB RAM, and 2.2 GHz system and tested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/>
              <a:t>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Procedure</a:t>
            </a:r>
            <a:endParaRPr/>
          </a:p>
        </p:txBody>
      </p:sp>
      <p:sp>
        <p:nvSpPr>
          <p:cNvPr id="271" name="Google Shape;271;p24"/>
          <p:cNvSpPr txBox="1"/>
          <p:nvPr>
            <p:ph idx="1" type="body"/>
          </p:nvPr>
        </p:nvSpPr>
        <p:spPr>
          <a:xfrm>
            <a:off x="1297500" y="1567550"/>
            <a:ext cx="6733500" cy="31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Decision Tree Model Trained by Model Owner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Tested on Iris Dataset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Obtain Thresholds of divide and the features on which it is divided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Perform bit encryption of these thresholds and using PyFhel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Client knows the features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Client encrypts the query and sends it to Model Owner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/>
              <a:t>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Procedure</a:t>
            </a:r>
            <a:endParaRPr/>
          </a:p>
        </p:txBody>
      </p:sp>
      <p:sp>
        <p:nvSpPr>
          <p:cNvPr id="277" name="Google Shape;277;p25"/>
          <p:cNvSpPr txBox="1"/>
          <p:nvPr>
            <p:ph idx="1" type="body"/>
          </p:nvPr>
        </p:nvSpPr>
        <p:spPr>
          <a:xfrm>
            <a:off x="1297500" y="1567550"/>
            <a:ext cx="6733500" cy="31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Server </a:t>
            </a:r>
            <a:r>
              <a:rPr lang="en-GB" sz="2000"/>
              <a:t>performs SecComp at each node of split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Results are sent to client for decryption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Client Decrypts the secret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/>
              <a:t>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